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24" r:id="rId2"/>
    <p:sldId id="425" r:id="rId3"/>
    <p:sldId id="445" r:id="rId4"/>
    <p:sldId id="326" r:id="rId5"/>
    <p:sldId id="331" r:id="rId6"/>
    <p:sldId id="327" r:id="rId7"/>
    <p:sldId id="411" r:id="rId8"/>
    <p:sldId id="393" r:id="rId9"/>
    <p:sldId id="442" r:id="rId10"/>
    <p:sldId id="432" r:id="rId11"/>
    <p:sldId id="394" r:id="rId12"/>
    <p:sldId id="443" r:id="rId13"/>
    <p:sldId id="444" r:id="rId14"/>
    <p:sldId id="430" r:id="rId15"/>
    <p:sldId id="413" r:id="rId16"/>
    <p:sldId id="438" r:id="rId17"/>
    <p:sldId id="446" r:id="rId18"/>
    <p:sldId id="288" r:id="rId1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6B6F6F"/>
    <a:srgbClr val="8EC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8501" autoAdjust="0"/>
  </p:normalViewPr>
  <p:slideViewPr>
    <p:cSldViewPr snapToGrid="0">
      <p:cViewPr>
        <p:scale>
          <a:sx n="50" d="100"/>
          <a:sy n="50" d="100"/>
        </p:scale>
        <p:origin x="-516" y="-1134"/>
      </p:cViewPr>
      <p:guideLst>
        <p:guide orient="horz" pos="845"/>
        <p:guide orient="horz" pos="1800"/>
        <p:guide orient="horz" pos="3331"/>
        <p:guide orient="horz" pos="259"/>
        <p:guide orient="horz" pos="696"/>
        <p:guide pos="288"/>
        <p:guide pos="2880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398E2-E82C-BB46-A112-884E7600B958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6722A-5CBF-464F-B5A9-ECFE0013C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54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077C8-A273-1244-A28B-B0B4DA4D859F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0266C-2017-3E4C-A63C-B238D50C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45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(retain possession of the property!)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0266C-2017-3E4C-A63C-B238D50C1F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(retain possession of the property!)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0266C-2017-3E4C-A63C-B238D50C1F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7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0D5524A-312D-433B-9252-FCEF2826816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04D2AFCE-AC93-4047-937B-A23835D07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87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0D5524A-312D-433B-9252-FCEF2826816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04D2AFCE-AC93-4047-937B-A23835D07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8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6579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0D5524A-312D-433B-9252-FCEF2826816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04D2AFCE-AC93-4047-937B-A23835D07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0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0D5524A-312D-433B-9252-FCEF2826816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04D2AFCE-AC93-4047-937B-A23835D07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3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0D5524A-312D-433B-9252-FCEF2826816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04D2AFCE-AC93-4047-937B-A23835D07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2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71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09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0D5524A-312D-433B-9252-FCEF2826816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04D2AFCE-AC93-4047-937B-A23835D07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4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0D5524A-312D-433B-9252-FCEF2826816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04D2AFCE-AC93-4047-937B-A23835D07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1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7225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8ECC7E"/>
          </a:solidFill>
          <a:latin typeface="Candara"/>
          <a:ea typeface="+mj-ea"/>
          <a:cs typeface="Candara"/>
        </a:defRPr>
      </a:lvl1pPr>
    </p:titleStyle>
    <p:bodyStyle>
      <a:lvl1pPr marL="0" indent="0" algn="l" defTabSz="914400" rtl="0" eaLnBrk="1" latinLnBrk="0" hangingPunct="1">
        <a:spcBef>
          <a:spcPts val="1500"/>
        </a:spcBef>
        <a:buFont typeface="Arial" panose="020B0604020202020204" pitchFamily="34" charset="0"/>
        <a:buNone/>
        <a:defRPr sz="3200" kern="1200">
          <a:solidFill>
            <a:srgbClr val="6B6F6F"/>
          </a:solidFill>
          <a:latin typeface="Candara"/>
          <a:ea typeface="+mn-ea"/>
          <a:cs typeface="Candara"/>
        </a:defRPr>
      </a:lvl1pPr>
      <a:lvl2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rgbClr val="6B6F6F"/>
          </a:solidFill>
          <a:latin typeface="Candara"/>
          <a:ea typeface="+mn-ea"/>
          <a:cs typeface="Candara"/>
        </a:defRPr>
      </a:lvl2pPr>
      <a:lvl3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rgbClr val="6B6F6F"/>
          </a:solidFill>
          <a:latin typeface="Candara"/>
          <a:ea typeface="+mn-ea"/>
          <a:cs typeface="Candara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andara"/>
          <a:ea typeface="+mn-ea"/>
          <a:cs typeface="Candara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andara"/>
          <a:ea typeface="+mn-ea"/>
          <a:cs typeface="Candar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251" y="227320"/>
            <a:ext cx="8921749" cy="2211939"/>
          </a:xfrm>
        </p:spPr>
        <p:txBody>
          <a:bodyPr>
            <a:normAutofit/>
          </a:bodyPr>
          <a:lstStyle/>
          <a:p>
            <a:r>
              <a:rPr lang="en-US" dirty="0" smtClean="0"/>
              <a:t>PROTECTING </a:t>
            </a:r>
            <a:r>
              <a:rPr lang="en-US" dirty="0" smtClean="0"/>
              <a:t>THE UPPER OCONEE RIVER WATERSHED WITH CONSERVATION </a:t>
            </a:r>
            <a:r>
              <a:rPr lang="en-US" dirty="0" smtClean="0"/>
              <a:t>EASEMENTS &amp; </a:t>
            </a:r>
            <a:r>
              <a:rPr lang="en-US" dirty="0" smtClean="0"/>
              <a:t>ACEP-ALE</a:t>
            </a:r>
            <a:endParaRPr lang="en-US" dirty="0"/>
          </a:p>
        </p:txBody>
      </p:sp>
      <p:pic>
        <p:nvPicPr>
          <p:cNvPr id="4" name="Picture 3" descr="ALT Logo - 2012 w text black.png"/>
          <p:cNvPicPr>
            <a:picLocks noChangeAspect="1"/>
          </p:cNvPicPr>
          <p:nvPr/>
        </p:nvPicPr>
        <p:blipFill>
          <a:blip r:embed="rId2" cstate="print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79" y="4254877"/>
            <a:ext cx="1505294" cy="12683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550" y="2139918"/>
            <a:ext cx="60648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2000" dirty="0" err="1" smtClean="0">
                <a:solidFill>
                  <a:srgbClr val="6B6F6F"/>
                </a:solidFill>
                <a:latin typeface="Candara"/>
                <a:cs typeface="Candara"/>
              </a:rPr>
              <a:t>Krisztian</a:t>
            </a:r>
            <a:r>
              <a:rPr lang="en-US" sz="2000" dirty="0" smtClean="0">
                <a:solidFill>
                  <a:srgbClr val="6B6F6F"/>
                </a:solidFill>
                <a:latin typeface="Candara"/>
                <a:cs typeface="Candara"/>
              </a:rPr>
              <a:t> </a:t>
            </a:r>
            <a:r>
              <a:rPr lang="en-US" sz="2000" dirty="0" err="1" smtClean="0">
                <a:solidFill>
                  <a:srgbClr val="6B6F6F"/>
                </a:solidFill>
                <a:latin typeface="Candara"/>
                <a:cs typeface="Candara"/>
              </a:rPr>
              <a:t>Varsa</a:t>
            </a:r>
            <a:endParaRPr lang="en-US" sz="2000" dirty="0" smtClean="0">
              <a:solidFill>
                <a:srgbClr val="6B6F6F"/>
              </a:solidFill>
              <a:latin typeface="Candara"/>
              <a:cs typeface="Candara"/>
            </a:endParaRPr>
          </a:p>
          <a:p>
            <a:pPr marL="0" lvl="2"/>
            <a:r>
              <a:rPr lang="en-US" sz="2000" i="1" dirty="0" smtClean="0">
                <a:solidFill>
                  <a:srgbClr val="6B6F6F"/>
                </a:solidFill>
                <a:latin typeface="Candara"/>
                <a:cs typeface="Candara"/>
              </a:rPr>
              <a:t>Athens Land Trust </a:t>
            </a:r>
          </a:p>
          <a:p>
            <a:pPr marL="0" lvl="2"/>
            <a:endParaRPr lang="en-US" sz="2000" dirty="0" smtClean="0">
              <a:solidFill>
                <a:srgbClr val="6B6F6F"/>
              </a:solidFill>
              <a:latin typeface="Candara"/>
              <a:cs typeface="Candara"/>
            </a:endParaRPr>
          </a:p>
          <a:p>
            <a:pPr marL="0" lvl="2"/>
            <a:r>
              <a:rPr lang="en-US" sz="2000" b="1" dirty="0" smtClean="0">
                <a:solidFill>
                  <a:srgbClr val="6B6F6F"/>
                </a:solidFill>
                <a:latin typeface="Candara"/>
                <a:cs typeface="Candara"/>
              </a:rPr>
              <a:t/>
            </a:r>
            <a:br>
              <a:rPr lang="en-US" sz="2000" b="1" dirty="0" smtClean="0">
                <a:solidFill>
                  <a:srgbClr val="6B6F6F"/>
                </a:solidFill>
                <a:latin typeface="Candara"/>
                <a:cs typeface="Candara"/>
              </a:rPr>
            </a:br>
            <a:r>
              <a:rPr lang="en-US" sz="2000" dirty="0" smtClean="0">
                <a:solidFill>
                  <a:srgbClr val="6B6F6F"/>
                </a:solidFill>
                <a:latin typeface="Candara"/>
                <a:cs typeface="Candara"/>
              </a:rPr>
              <a:t>September 30, 2016</a:t>
            </a:r>
            <a:endParaRPr lang="en-US" sz="2000" dirty="0">
              <a:solidFill>
                <a:srgbClr val="6B6F6F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777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FRPP / ACEP CE PURCHASE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1746" y="2131472"/>
            <a:ext cx="6111170" cy="470698"/>
          </a:xfrm>
          <a:prstGeom prst="rect">
            <a:avLst/>
          </a:prstGeom>
          <a:solidFill>
            <a:srgbClr val="6B6F6F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750" y="1473885"/>
            <a:ext cx="163558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6B6F6F"/>
                </a:solidFill>
                <a:latin typeface="Candara"/>
                <a:cs typeface="Candara"/>
              </a:rPr>
              <a:t>CE value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1750" y="2785698"/>
            <a:ext cx="319811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6B6F6F"/>
                </a:solidFill>
                <a:latin typeface="Candara"/>
                <a:cs typeface="Candara"/>
              </a:rPr>
              <a:t>NRCS share (50%)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53075" y="4088590"/>
            <a:ext cx="326784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6B6F6F"/>
                </a:solidFill>
                <a:latin typeface="Candara"/>
                <a:cs typeface="Candara"/>
              </a:rPr>
              <a:t>Local Match (25%)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31746" y="3494852"/>
            <a:ext cx="3063291" cy="470698"/>
          </a:xfrm>
          <a:prstGeom prst="rect">
            <a:avLst/>
          </a:prstGeom>
          <a:noFill/>
          <a:ln w="19050" cmpd="sng">
            <a:solidFill>
              <a:srgbClr val="6B6F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94531" y="3494852"/>
            <a:ext cx="1531899" cy="470698"/>
          </a:xfrm>
          <a:prstGeom prst="rect">
            <a:avLst/>
          </a:prstGeom>
          <a:noFill/>
          <a:ln w="19050" cmpd="sng">
            <a:solidFill>
              <a:srgbClr val="6B6F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54508" y="2771900"/>
            <a:ext cx="478949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6B6F6F"/>
                </a:solidFill>
                <a:latin typeface="Candara"/>
                <a:cs typeface="Candara"/>
              </a:rPr>
              <a:t>Landowner donation (25%)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125924" y="3494852"/>
            <a:ext cx="1531899" cy="470698"/>
          </a:xfrm>
          <a:prstGeom prst="rect">
            <a:avLst/>
          </a:prstGeom>
          <a:noFill/>
          <a:ln w="19050" cmpd="sng">
            <a:solidFill>
              <a:srgbClr val="6B6F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951592" y="3277721"/>
            <a:ext cx="130729" cy="485588"/>
          </a:xfrm>
          <a:prstGeom prst="straightConnector1">
            <a:avLst/>
          </a:prstGeom>
          <a:ln w="38100" cmpd="sng">
            <a:solidFill>
              <a:srgbClr val="8ECC7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42058" y="3632574"/>
            <a:ext cx="93377" cy="560294"/>
          </a:xfrm>
          <a:prstGeom prst="straightConnector1">
            <a:avLst/>
          </a:prstGeom>
          <a:ln w="38100" cmpd="sng">
            <a:solidFill>
              <a:srgbClr val="8ECC7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873750" y="3344333"/>
            <a:ext cx="275167" cy="381000"/>
          </a:xfrm>
          <a:prstGeom prst="straightConnector1">
            <a:avLst/>
          </a:prstGeom>
          <a:ln w="38100" cmpd="sng">
            <a:solidFill>
              <a:srgbClr val="8ECC7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90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FRPP / ACEP CE PURCHASE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1746" y="2131472"/>
            <a:ext cx="6111170" cy="470698"/>
          </a:xfrm>
          <a:prstGeom prst="rect">
            <a:avLst/>
          </a:prstGeom>
          <a:solidFill>
            <a:srgbClr val="6B6F6F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750" y="1473885"/>
            <a:ext cx="163558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6B6F6F"/>
                </a:solidFill>
                <a:latin typeface="Candara"/>
                <a:cs typeface="Candara"/>
              </a:rPr>
              <a:t>CE value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1750" y="2785698"/>
            <a:ext cx="85234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6B6F6F"/>
                </a:solidFill>
                <a:latin typeface="Candara"/>
                <a:cs typeface="Candara"/>
              </a:rPr>
              <a:t>NRCS share (50%) + Local Match (25%) = 75% cash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31746" y="3494852"/>
            <a:ext cx="4604021" cy="470698"/>
          </a:xfrm>
          <a:prstGeom prst="rect">
            <a:avLst/>
          </a:prstGeom>
          <a:solidFill>
            <a:srgbClr val="8ECC7E"/>
          </a:solidFill>
          <a:ln w="19050" cmpd="sng">
            <a:solidFill>
              <a:srgbClr val="6B6F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63940" y="4172635"/>
            <a:ext cx="478949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6B6F6F"/>
                </a:solidFill>
                <a:latin typeface="Candara"/>
                <a:cs typeface="Candara"/>
              </a:rPr>
              <a:t>Landowner donation (25%)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125924" y="3494852"/>
            <a:ext cx="1531899" cy="470698"/>
          </a:xfrm>
          <a:prstGeom prst="rect">
            <a:avLst/>
          </a:prstGeom>
          <a:noFill/>
          <a:ln w="19050" cmpd="sng">
            <a:solidFill>
              <a:srgbClr val="6B6F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845437" y="3679265"/>
            <a:ext cx="93377" cy="560294"/>
          </a:xfrm>
          <a:prstGeom prst="straightConnector1">
            <a:avLst/>
          </a:prstGeom>
          <a:ln w="38100" cmpd="sng">
            <a:solidFill>
              <a:srgbClr val="8ECC7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44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FRPP / ACEP CE PURCHASE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1750" y="1473885"/>
            <a:ext cx="7940833" cy="379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</a:pPr>
            <a:r>
              <a:rPr lang="en-US" sz="3200" b="1" dirty="0" smtClean="0">
                <a:solidFill>
                  <a:srgbClr val="6B6F6F"/>
                </a:solidFill>
                <a:latin typeface="Candara"/>
                <a:cs typeface="Candara"/>
              </a:rPr>
              <a:t>Example</a:t>
            </a:r>
          </a:p>
          <a:p>
            <a:pPr>
              <a:spcBef>
                <a:spcPts val="1500"/>
              </a:spcBef>
            </a:pPr>
            <a:r>
              <a:rPr lang="en-US" sz="3200" dirty="0" smtClean="0">
                <a:solidFill>
                  <a:srgbClr val="6B6F6F"/>
                </a:solidFill>
                <a:latin typeface="Candara"/>
                <a:cs typeface="Candara"/>
              </a:rPr>
              <a:t>100 acre farm in Oconee County, GA</a:t>
            </a:r>
            <a:endParaRPr lang="en-US" sz="3200" dirty="0">
              <a:solidFill>
                <a:srgbClr val="6B6F6F"/>
              </a:solidFill>
              <a:latin typeface="Candara"/>
              <a:cs typeface="Candara"/>
            </a:endParaRPr>
          </a:p>
          <a:p>
            <a:pPr>
              <a:spcBef>
                <a:spcPts val="1500"/>
              </a:spcBef>
            </a:pPr>
            <a:r>
              <a:rPr lang="en-US" sz="3200" dirty="0" smtClean="0">
                <a:solidFill>
                  <a:srgbClr val="6B6F6F"/>
                </a:solidFill>
                <a:latin typeface="Candara"/>
                <a:cs typeface="Candara"/>
              </a:rPr>
              <a:t>FMV (HBU) = $10,000/acre = $1,000,000</a:t>
            </a:r>
            <a:endParaRPr lang="en-US" sz="3200" dirty="0">
              <a:solidFill>
                <a:srgbClr val="6B6F6F"/>
              </a:solidFill>
              <a:latin typeface="Candara"/>
              <a:cs typeface="Candara"/>
            </a:endParaRPr>
          </a:p>
          <a:p>
            <a:pPr>
              <a:spcBef>
                <a:spcPts val="1500"/>
              </a:spcBef>
            </a:pPr>
            <a:r>
              <a:rPr lang="en-US" sz="3200" dirty="0" smtClean="0">
                <a:solidFill>
                  <a:srgbClr val="6B6F6F"/>
                </a:solidFill>
                <a:latin typeface="Candara"/>
                <a:cs typeface="Candara"/>
              </a:rPr>
              <a:t>Encumbered value = $4,000/acre = $400,000</a:t>
            </a:r>
            <a:endParaRPr lang="en-US" sz="3200" dirty="0">
              <a:solidFill>
                <a:srgbClr val="6B6F6F"/>
              </a:solidFill>
              <a:latin typeface="Candara"/>
              <a:cs typeface="Candara"/>
            </a:endParaRPr>
          </a:p>
          <a:p>
            <a:pPr>
              <a:spcBef>
                <a:spcPts val="1500"/>
              </a:spcBef>
            </a:pPr>
            <a:r>
              <a:rPr lang="en-US" sz="3200" dirty="0" smtClean="0">
                <a:solidFill>
                  <a:srgbClr val="6B6F6F"/>
                </a:solidFill>
                <a:latin typeface="Candara"/>
                <a:cs typeface="Candara"/>
              </a:rPr>
              <a:t>CE value = $1,000,000 - $400,000 = $600,000</a:t>
            </a:r>
          </a:p>
          <a:p>
            <a:pPr>
              <a:spcBef>
                <a:spcPts val="15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FRPP / ACEP CE PURCHASE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1746" y="2131472"/>
            <a:ext cx="6111170" cy="470698"/>
          </a:xfrm>
          <a:prstGeom prst="rect">
            <a:avLst/>
          </a:prstGeom>
          <a:solidFill>
            <a:srgbClr val="6B6F6F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750" y="1473885"/>
            <a:ext cx="365957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6B6F6F"/>
                </a:solidFill>
                <a:latin typeface="Candara"/>
                <a:cs typeface="Candara"/>
              </a:rPr>
              <a:t>CE value = $600,000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1750" y="2785698"/>
            <a:ext cx="865874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6B6F6F"/>
                </a:solidFill>
                <a:latin typeface="Candara"/>
                <a:cs typeface="Candara"/>
              </a:rPr>
              <a:t>NRCS share (50%) + Local Match (25%) = $450,000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31746" y="3494852"/>
            <a:ext cx="4604021" cy="470698"/>
          </a:xfrm>
          <a:prstGeom prst="rect">
            <a:avLst/>
          </a:prstGeom>
          <a:solidFill>
            <a:srgbClr val="8ECC7E"/>
          </a:solidFill>
          <a:ln w="19050" cmpd="sng">
            <a:solidFill>
              <a:srgbClr val="6B6F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63940" y="4172635"/>
            <a:ext cx="478949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6B6F6F"/>
                </a:solidFill>
                <a:latin typeface="Candara"/>
                <a:cs typeface="Candara"/>
              </a:rPr>
              <a:t>Landowner donation (25%)</a:t>
            </a:r>
            <a:br>
              <a:rPr lang="en-US" sz="3200" dirty="0" smtClean="0">
                <a:solidFill>
                  <a:srgbClr val="6B6F6F"/>
                </a:solidFill>
                <a:latin typeface="Candara"/>
                <a:cs typeface="Candara"/>
              </a:rPr>
            </a:br>
            <a:r>
              <a:rPr lang="en-US" sz="3200" dirty="0" smtClean="0">
                <a:solidFill>
                  <a:srgbClr val="6B6F6F"/>
                </a:solidFill>
                <a:latin typeface="Candara"/>
                <a:cs typeface="Candara"/>
              </a:rPr>
              <a:t>= $150,000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125924" y="3494852"/>
            <a:ext cx="1531899" cy="470698"/>
          </a:xfrm>
          <a:prstGeom prst="rect">
            <a:avLst/>
          </a:prstGeom>
          <a:noFill/>
          <a:ln w="19050" cmpd="sng">
            <a:solidFill>
              <a:srgbClr val="6B6F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845437" y="3679265"/>
            <a:ext cx="93377" cy="560294"/>
          </a:xfrm>
          <a:prstGeom prst="straightConnector1">
            <a:avLst/>
          </a:prstGeom>
          <a:ln w="38100" cmpd="sng">
            <a:solidFill>
              <a:srgbClr val="8ECC7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34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FRPP / ACEP CE </a:t>
            </a:r>
            <a:r>
              <a:rPr lang="en-US" dirty="0" smtClean="0"/>
              <a:t>PURCHASE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1750" y="987999"/>
            <a:ext cx="562458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6B6F6F"/>
                </a:solidFill>
                <a:latin typeface="Candara"/>
                <a:cs typeface="Candara"/>
              </a:rPr>
              <a:t>Must meet ACEP program criteria ($1,000 worth</a:t>
            </a:r>
            <a:br>
              <a:rPr lang="en-US" sz="2000" dirty="0" smtClean="0">
                <a:solidFill>
                  <a:srgbClr val="6B6F6F"/>
                </a:solidFill>
                <a:latin typeface="Candara"/>
                <a:cs typeface="Candara"/>
              </a:rPr>
            </a:br>
            <a:r>
              <a:rPr lang="en-US" sz="2000" dirty="0" smtClean="0">
                <a:solidFill>
                  <a:srgbClr val="6B6F6F"/>
                </a:solidFill>
                <a:latin typeface="Candara"/>
                <a:cs typeface="Candara"/>
              </a:rPr>
              <a:t>of income from farming)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6B6F6F"/>
                </a:solidFill>
                <a:latin typeface="Candara"/>
                <a:cs typeface="Candara"/>
              </a:rPr>
              <a:t>Property is </a:t>
            </a:r>
            <a:r>
              <a:rPr lang="en-US" sz="2000" dirty="0" smtClean="0">
                <a:solidFill>
                  <a:srgbClr val="6B6F6F"/>
                </a:solidFill>
                <a:latin typeface="Candara"/>
                <a:cs typeface="Candara"/>
              </a:rPr>
              <a:t>evaluated </a:t>
            </a:r>
            <a:r>
              <a:rPr lang="en-US" sz="2000" dirty="0" smtClean="0">
                <a:solidFill>
                  <a:srgbClr val="6B6F6F"/>
                </a:solidFill>
                <a:latin typeface="Candara"/>
                <a:cs typeface="Candara"/>
              </a:rPr>
              <a:t>through an NRCS ranking process including:</a:t>
            </a:r>
            <a:r>
              <a:rPr lang="en-US" sz="2000" dirty="0" smtClean="0">
                <a:solidFill>
                  <a:srgbClr val="6B6F6F"/>
                </a:solidFill>
                <a:latin typeface="Candara"/>
                <a:cs typeface="Candara"/>
              </a:rPr>
              <a:t/>
            </a:r>
            <a:br>
              <a:rPr lang="en-US" sz="2000" dirty="0" smtClean="0">
                <a:solidFill>
                  <a:srgbClr val="6B6F6F"/>
                </a:solidFill>
                <a:latin typeface="Candara"/>
                <a:cs typeface="Candara"/>
              </a:rPr>
            </a:br>
            <a:r>
              <a:rPr lang="en-US" sz="2000" dirty="0" smtClean="0">
                <a:solidFill>
                  <a:srgbClr val="6B6F6F"/>
                </a:solidFill>
                <a:latin typeface="Candara"/>
                <a:cs typeface="Candara"/>
              </a:rPr>
              <a:t>	% prime soils</a:t>
            </a:r>
            <a:br>
              <a:rPr lang="en-US" sz="2000" dirty="0" smtClean="0">
                <a:solidFill>
                  <a:srgbClr val="6B6F6F"/>
                </a:solidFill>
                <a:latin typeface="Candara"/>
                <a:cs typeface="Candara"/>
              </a:rPr>
            </a:br>
            <a:r>
              <a:rPr lang="en-US" sz="2000" dirty="0" smtClean="0">
                <a:solidFill>
                  <a:srgbClr val="6B6F6F"/>
                </a:solidFill>
                <a:latin typeface="Candara"/>
                <a:cs typeface="Candara"/>
              </a:rPr>
              <a:t>	% </a:t>
            </a:r>
            <a:r>
              <a:rPr lang="en-US" sz="2000" dirty="0" smtClean="0">
                <a:solidFill>
                  <a:srgbClr val="6B6F6F"/>
                </a:solidFill>
                <a:latin typeface="Candara"/>
                <a:cs typeface="Candara"/>
              </a:rPr>
              <a:t>pasture/grassland/cropland</a:t>
            </a:r>
            <a:br>
              <a:rPr lang="en-US" sz="2000" dirty="0" smtClean="0">
                <a:solidFill>
                  <a:srgbClr val="6B6F6F"/>
                </a:solidFill>
                <a:latin typeface="Candara"/>
                <a:cs typeface="Candara"/>
              </a:rPr>
            </a:br>
            <a:r>
              <a:rPr lang="en-US" sz="2000" dirty="0" smtClean="0">
                <a:solidFill>
                  <a:srgbClr val="6B6F6F"/>
                </a:solidFill>
                <a:latin typeface="Candara"/>
                <a:cs typeface="Candara"/>
              </a:rPr>
              <a:t>	Historic / archeological significance</a:t>
            </a:r>
            <a:br>
              <a:rPr lang="en-US" sz="2000" dirty="0" smtClean="0">
                <a:solidFill>
                  <a:srgbClr val="6B6F6F"/>
                </a:solidFill>
                <a:latin typeface="Candara"/>
                <a:cs typeface="Candara"/>
              </a:rPr>
            </a:br>
            <a:r>
              <a:rPr lang="en-US" sz="2000" dirty="0" smtClean="0">
                <a:solidFill>
                  <a:srgbClr val="6B6F6F"/>
                </a:solidFill>
                <a:latin typeface="Candara"/>
                <a:cs typeface="Candara"/>
              </a:rPr>
              <a:t>	Proximity to other protected lands</a:t>
            </a:r>
            <a:br>
              <a:rPr lang="en-US" sz="2000" dirty="0" smtClean="0">
                <a:solidFill>
                  <a:srgbClr val="6B6F6F"/>
                </a:solidFill>
                <a:latin typeface="Candara"/>
                <a:cs typeface="Candara"/>
              </a:rPr>
            </a:br>
            <a:r>
              <a:rPr lang="en-US" sz="2000" dirty="0" smtClean="0">
                <a:solidFill>
                  <a:srgbClr val="6B6F6F"/>
                </a:solidFill>
                <a:latin typeface="Candara"/>
                <a:cs typeface="Candara"/>
              </a:rPr>
              <a:t>	</a:t>
            </a:r>
            <a:r>
              <a:rPr lang="en-US" sz="2000" dirty="0" err="1" smtClean="0">
                <a:solidFill>
                  <a:srgbClr val="6B6F6F"/>
                </a:solidFill>
                <a:latin typeface="Candara"/>
                <a:cs typeface="Candara"/>
              </a:rPr>
              <a:t>Etc</a:t>
            </a:r>
            <a:r>
              <a:rPr lang="en-US" sz="2000" dirty="0" smtClean="0">
                <a:solidFill>
                  <a:srgbClr val="6B6F6F"/>
                </a:solidFill>
                <a:latin typeface="Candara"/>
                <a:cs typeface="Candara"/>
              </a:rPr>
              <a:t>! (400 points total, national scale)</a:t>
            </a:r>
            <a:endParaRPr lang="en-US" sz="2400" dirty="0">
              <a:solidFill>
                <a:srgbClr val="6B6F6F"/>
              </a:solidFill>
              <a:latin typeface="Candara"/>
              <a:cs typeface="Candara"/>
            </a:endParaRPr>
          </a:p>
          <a:p>
            <a:r>
              <a:rPr lang="en-US" sz="2000" dirty="0" smtClean="0">
                <a:solidFill>
                  <a:srgbClr val="6B6F6F"/>
                </a:solidFill>
                <a:latin typeface="Candara"/>
                <a:cs typeface="Candara"/>
              </a:rPr>
              <a:t>Two-step process:</a:t>
            </a:r>
          </a:p>
          <a:p>
            <a:r>
              <a:rPr lang="en-US" sz="2000" dirty="0">
                <a:solidFill>
                  <a:srgbClr val="6B6F6F"/>
                </a:solidFill>
                <a:latin typeface="Candara"/>
                <a:cs typeface="Candara"/>
              </a:rPr>
              <a:t>	</a:t>
            </a:r>
            <a:r>
              <a:rPr lang="en-US" sz="2000" dirty="0" smtClean="0">
                <a:solidFill>
                  <a:srgbClr val="6B6F6F"/>
                </a:solidFill>
                <a:latin typeface="Candara"/>
                <a:cs typeface="Candara"/>
              </a:rPr>
              <a:t>Application to ACEP-ALE, receive funding</a:t>
            </a:r>
            <a:endParaRPr lang="en-US" sz="2000" dirty="0" smtClean="0">
              <a:solidFill>
                <a:srgbClr val="6B6F6F"/>
              </a:solidFill>
              <a:latin typeface="Candara"/>
              <a:cs typeface="Candara"/>
            </a:endParaRPr>
          </a:p>
          <a:p>
            <a:r>
              <a:rPr lang="en-US" sz="2000" dirty="0">
                <a:solidFill>
                  <a:srgbClr val="6B6F6F"/>
                </a:solidFill>
                <a:latin typeface="Candara"/>
                <a:cs typeface="Candara"/>
              </a:rPr>
              <a:t>	</a:t>
            </a:r>
            <a:r>
              <a:rPr lang="en-US" sz="2000" dirty="0" smtClean="0">
                <a:solidFill>
                  <a:srgbClr val="6B6F6F"/>
                </a:solidFill>
                <a:latin typeface="Candara"/>
                <a:cs typeface="Candara"/>
              </a:rPr>
              <a:t>Athens Land Trust Easement</a:t>
            </a:r>
            <a:endParaRPr lang="en-US" sz="2000" dirty="0">
              <a:solidFill>
                <a:srgbClr val="6B6F6F"/>
              </a:solidFill>
              <a:latin typeface="Candara"/>
              <a:cs typeface="Candara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6B6F6F"/>
                </a:solidFill>
                <a:latin typeface="Candara"/>
                <a:cs typeface="Candara"/>
              </a:rPr>
              <a:t>Can be more restrictive than regular CE</a:t>
            </a:r>
          </a:p>
        </p:txBody>
      </p:sp>
      <p:pic>
        <p:nvPicPr>
          <p:cNvPr id="3075" name="Picture 3" descr="C:\Users\Cons. Director\Dropbox\Projects - Completed\Completed CEs - Documents\Shelnutt 2013\Photos\Photos 12-13\DSC_0018 we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1" r="10319"/>
          <a:stretch/>
        </p:blipFill>
        <p:spPr bwMode="auto">
          <a:xfrm>
            <a:off x="6076335" y="987999"/>
            <a:ext cx="2786896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ons. Director\Dropbox\Cleanup August 2016\sync folder - completed projects\Completed CEs - Documents\House 2007 &amp; 2010\Photos\DSC_0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641" y="1064604"/>
            <a:ext cx="4760684" cy="316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58" y="228865"/>
            <a:ext cx="8229600" cy="952500"/>
          </a:xfrm>
        </p:spPr>
        <p:txBody>
          <a:bodyPr/>
          <a:lstStyle/>
          <a:p>
            <a:r>
              <a:rPr lang="en-US" dirty="0" smtClean="0"/>
              <a:t>ALT’S FRPP/ACEP-ALE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29" y="1001487"/>
            <a:ext cx="8229600" cy="343740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/>
              <a:t>Hillsman</a:t>
            </a:r>
            <a:r>
              <a:rPr lang="en-US" sz="2400" dirty="0"/>
              <a:t> – 30 acres</a:t>
            </a:r>
          </a:p>
          <a:p>
            <a:r>
              <a:rPr lang="en-US" sz="2400" dirty="0"/>
              <a:t>House – 91.5 acres</a:t>
            </a:r>
          </a:p>
          <a:p>
            <a:r>
              <a:rPr lang="en-US" sz="2400" dirty="0" err="1"/>
              <a:t>Langdale</a:t>
            </a:r>
            <a:r>
              <a:rPr lang="en-US" sz="2400" dirty="0"/>
              <a:t> </a:t>
            </a:r>
            <a:r>
              <a:rPr lang="en-US" sz="2400" dirty="0"/>
              <a:t>– 63.6 acres</a:t>
            </a:r>
          </a:p>
          <a:p>
            <a:r>
              <a:rPr lang="en-US" sz="2400" dirty="0"/>
              <a:t>Powers-Breedlove – 133.3 acres</a:t>
            </a:r>
          </a:p>
          <a:p>
            <a:r>
              <a:rPr lang="en-US" sz="2400" dirty="0" err="1"/>
              <a:t>Shelnutt</a:t>
            </a:r>
            <a:r>
              <a:rPr lang="en-US" sz="2400" dirty="0"/>
              <a:t> </a:t>
            </a:r>
            <a:r>
              <a:rPr lang="en-US" sz="2400" dirty="0"/>
              <a:t>– 42.436 acres</a:t>
            </a:r>
          </a:p>
          <a:p>
            <a:r>
              <a:rPr lang="en-US" sz="2400" dirty="0"/>
              <a:t>Wiley – 168.408 acres</a:t>
            </a:r>
          </a:p>
          <a:p>
            <a:r>
              <a:rPr lang="en-US" sz="2400" dirty="0"/>
              <a:t>Ludwig – 51.2 acres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89826" y="4240725"/>
            <a:ext cx="2583542" cy="373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House Property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FRPP / ACEP CE PURCHASE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1746" y="2131472"/>
            <a:ext cx="6111170" cy="470698"/>
          </a:xfrm>
          <a:prstGeom prst="rect">
            <a:avLst/>
          </a:prstGeom>
          <a:solidFill>
            <a:srgbClr val="6B6F6F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750" y="1473885"/>
            <a:ext cx="163558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6B6F6F"/>
                </a:solidFill>
                <a:latin typeface="Candara"/>
                <a:cs typeface="Candara"/>
              </a:rPr>
              <a:t>CE value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1750" y="2785698"/>
            <a:ext cx="319811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6B6F6F"/>
                </a:solidFill>
                <a:latin typeface="Candara"/>
                <a:cs typeface="Candara"/>
              </a:rPr>
              <a:t>NRCS share (50%)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02325" y="4078006"/>
            <a:ext cx="159611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6B6F6F"/>
                </a:solidFill>
                <a:latin typeface="Candara"/>
                <a:cs typeface="Candara"/>
              </a:rPr>
              <a:t>??? (25%)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31746" y="3494852"/>
            <a:ext cx="3063291" cy="470698"/>
          </a:xfrm>
          <a:prstGeom prst="rect">
            <a:avLst/>
          </a:prstGeom>
          <a:noFill/>
          <a:ln w="19050" cmpd="sng">
            <a:solidFill>
              <a:srgbClr val="6B6F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94531" y="3494852"/>
            <a:ext cx="1531899" cy="470698"/>
          </a:xfrm>
          <a:prstGeom prst="rect">
            <a:avLst/>
          </a:prstGeom>
          <a:noFill/>
          <a:ln w="19050" cmpd="sng">
            <a:solidFill>
              <a:srgbClr val="6B6F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54508" y="2771900"/>
            <a:ext cx="478949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6B6F6F"/>
                </a:solidFill>
                <a:latin typeface="Candara"/>
                <a:cs typeface="Candara"/>
              </a:rPr>
              <a:t>Landowner donation (25%)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125924" y="3494852"/>
            <a:ext cx="1531899" cy="470698"/>
          </a:xfrm>
          <a:prstGeom prst="rect">
            <a:avLst/>
          </a:prstGeom>
          <a:noFill/>
          <a:ln w="19050" cmpd="sng">
            <a:solidFill>
              <a:srgbClr val="6B6F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951592" y="3277721"/>
            <a:ext cx="130729" cy="485588"/>
          </a:xfrm>
          <a:prstGeom prst="straightConnector1">
            <a:avLst/>
          </a:prstGeom>
          <a:ln w="38100" cmpd="sng">
            <a:solidFill>
              <a:srgbClr val="8ECC7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42058" y="3632574"/>
            <a:ext cx="93377" cy="560294"/>
          </a:xfrm>
          <a:prstGeom prst="straightConnector1">
            <a:avLst/>
          </a:prstGeom>
          <a:ln w="38100" cmpd="sng">
            <a:solidFill>
              <a:srgbClr val="8ECC7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873750" y="3344333"/>
            <a:ext cx="275167" cy="381000"/>
          </a:xfrm>
          <a:prstGeom prst="straightConnector1">
            <a:avLst/>
          </a:prstGeom>
          <a:ln w="38100" cmpd="sng">
            <a:solidFill>
              <a:srgbClr val="8ECC7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10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FRPP / ACEP CE </a:t>
            </a:r>
            <a:r>
              <a:rPr lang="en-US" dirty="0" smtClean="0"/>
              <a:t>OUTREACH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1749" y="1031639"/>
            <a:ext cx="4758879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6B6F6F"/>
                </a:solidFill>
                <a:latin typeface="Candara"/>
                <a:cs typeface="Candara"/>
              </a:rPr>
              <a:t>Working with local municipalities, counties, organizations to identify sources for matching funds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6B6F6F"/>
                </a:solidFill>
                <a:latin typeface="Candara"/>
                <a:cs typeface="Candara"/>
              </a:rPr>
              <a:t>Help create farmland protection programs,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6B6F6F"/>
                </a:solidFill>
                <a:latin typeface="Candara"/>
                <a:cs typeface="Candara"/>
              </a:rPr>
              <a:t>Identify already existing matching funding streams, or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6B6F6F"/>
                </a:solidFill>
                <a:latin typeface="Candara"/>
                <a:cs typeface="Candara"/>
              </a:rPr>
              <a:t>Leverage existing protection programs and funds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6B6F6F"/>
                </a:solidFill>
                <a:latin typeface="Candara"/>
                <a:cs typeface="Candara"/>
              </a:rPr>
              <a:t>Oconee County SPLOST: Farmland Preservation Committee </a:t>
            </a:r>
            <a:endParaRPr lang="en-US" sz="2200" dirty="0" smtClean="0">
              <a:solidFill>
                <a:srgbClr val="6B6F6F"/>
              </a:solidFill>
              <a:latin typeface="Candara"/>
              <a:cs typeface="Candar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" r="31933"/>
          <a:stretch/>
        </p:blipFill>
        <p:spPr bwMode="auto">
          <a:xfrm>
            <a:off x="5428346" y="1113601"/>
            <a:ext cx="3396346" cy="396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42633" y="4700140"/>
            <a:ext cx="2583542" cy="373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Ludwig Property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3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4900" y="597524"/>
            <a:ext cx="6934200" cy="473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andara"/>
              </a:rPr>
              <a:t>THANK YOU!</a:t>
            </a:r>
          </a:p>
          <a:p>
            <a:pPr algn="ctr"/>
            <a:endParaRPr lang="en-US" sz="2800" dirty="0">
              <a:latin typeface="Candara"/>
            </a:endParaRPr>
          </a:p>
          <a:p>
            <a:pPr algn="ctr"/>
            <a:endParaRPr lang="en-US" sz="2800" dirty="0" smtClean="0">
              <a:latin typeface="Candara"/>
            </a:endParaRPr>
          </a:p>
          <a:p>
            <a:pPr algn="ctr"/>
            <a:endParaRPr lang="en-US" sz="2800" dirty="0">
              <a:latin typeface="Candara"/>
            </a:endParaRPr>
          </a:p>
          <a:p>
            <a:pPr algn="ctr"/>
            <a:endParaRPr lang="en-US" sz="2800" dirty="0" smtClean="0">
              <a:latin typeface="Candara"/>
            </a:endParaRPr>
          </a:p>
          <a:p>
            <a:pPr algn="ctr"/>
            <a:endParaRPr lang="en-US" sz="2800" dirty="0" smtClean="0">
              <a:latin typeface="Candara"/>
            </a:endParaRPr>
          </a:p>
          <a:p>
            <a:pPr algn="ctr"/>
            <a:endParaRPr lang="en-US" sz="2800" dirty="0">
              <a:latin typeface="Candara"/>
            </a:endParaRPr>
          </a:p>
          <a:p>
            <a:pPr algn="ctr"/>
            <a:r>
              <a:rPr lang="en-US" sz="2000" dirty="0" smtClean="0">
                <a:latin typeface="Candara"/>
              </a:rPr>
              <a:t>685 NORTH POPE STREET</a:t>
            </a:r>
          </a:p>
          <a:p>
            <a:pPr algn="ctr"/>
            <a:r>
              <a:rPr lang="en-US" sz="2000" dirty="0" smtClean="0">
                <a:latin typeface="Candara"/>
              </a:rPr>
              <a:t>ATHENS, GA 30601</a:t>
            </a:r>
          </a:p>
          <a:p>
            <a:pPr algn="ctr"/>
            <a:r>
              <a:rPr lang="en-US" sz="2000" dirty="0" smtClean="0">
                <a:latin typeface="Candara"/>
              </a:rPr>
              <a:t>706 613 0122</a:t>
            </a:r>
          </a:p>
          <a:p>
            <a:pPr algn="ctr"/>
            <a:r>
              <a:rPr lang="en-US" sz="2000" dirty="0" smtClean="0">
                <a:latin typeface="Candara"/>
              </a:rPr>
              <a:t>conservation@athenslandtrust.org</a:t>
            </a:r>
            <a:endParaRPr lang="en-US" sz="2000" dirty="0">
              <a:latin typeface="Candara"/>
            </a:endParaRPr>
          </a:p>
        </p:txBody>
      </p:sp>
      <p:pic>
        <p:nvPicPr>
          <p:cNvPr id="4" name="Picture 3" descr="ALT Logo - 2012 w text blac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154" y="1783069"/>
            <a:ext cx="2361692" cy="198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5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827" y="116114"/>
            <a:ext cx="8229600" cy="566057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ALT’S CONSERVATION EASEMENTS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2" t="5886" r="7884" b="11786"/>
          <a:stretch/>
        </p:blipFill>
        <p:spPr>
          <a:xfrm>
            <a:off x="441441" y="776378"/>
            <a:ext cx="3827143" cy="4853938"/>
          </a:xfrm>
        </p:spPr>
      </p:pic>
      <p:sp>
        <p:nvSpPr>
          <p:cNvPr id="5" name="TextBox 4"/>
          <p:cNvSpPr txBox="1"/>
          <p:nvPr/>
        </p:nvSpPr>
        <p:spPr>
          <a:xfrm>
            <a:off x="4580627" y="1130060"/>
            <a:ext cx="43304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B6F6F"/>
                </a:solidFill>
                <a:latin typeface="Candara"/>
                <a:cs typeface="Candara"/>
              </a:rPr>
              <a:t>13,778 acres </a:t>
            </a:r>
            <a:r>
              <a:rPr lang="en-US" sz="2000" dirty="0">
                <a:solidFill>
                  <a:srgbClr val="6B6F6F"/>
                </a:solidFill>
                <a:latin typeface="Candara"/>
                <a:cs typeface="Candara"/>
              </a:rPr>
              <a:t>protected</a:t>
            </a:r>
          </a:p>
          <a:p>
            <a:r>
              <a:rPr lang="en-US" sz="2000" b="1" dirty="0">
                <a:solidFill>
                  <a:srgbClr val="6B6F6F"/>
                </a:solidFill>
                <a:latin typeface="Candara"/>
                <a:cs typeface="Candara"/>
              </a:rPr>
              <a:t>28 counties</a:t>
            </a:r>
          </a:p>
          <a:p>
            <a:r>
              <a:rPr lang="en-US" sz="2000" dirty="0">
                <a:solidFill>
                  <a:srgbClr val="6B6F6F"/>
                </a:solidFill>
                <a:latin typeface="Candara"/>
                <a:cs typeface="Candara"/>
              </a:rPr>
              <a:t>9 of 14 </a:t>
            </a:r>
            <a:r>
              <a:rPr lang="en-US" sz="2000" dirty="0" smtClean="0">
                <a:solidFill>
                  <a:srgbClr val="6B6F6F"/>
                </a:solidFill>
                <a:latin typeface="Candara"/>
                <a:cs typeface="Candara"/>
              </a:rPr>
              <a:t>watersheds</a:t>
            </a:r>
          </a:p>
          <a:p>
            <a:endParaRPr lang="en-US" sz="2000" dirty="0">
              <a:solidFill>
                <a:srgbClr val="6B6F6F"/>
              </a:solidFill>
              <a:latin typeface="Candara"/>
              <a:cs typeface="Candara"/>
            </a:endParaRPr>
          </a:p>
          <a:p>
            <a:r>
              <a:rPr lang="en-US" sz="2000" dirty="0">
                <a:solidFill>
                  <a:srgbClr val="6B6F6F"/>
                </a:solidFill>
                <a:latin typeface="Candara"/>
                <a:cs typeface="Candara"/>
              </a:rPr>
              <a:t>Conservation Resources:</a:t>
            </a:r>
          </a:p>
          <a:p>
            <a:pPr>
              <a:tabLst>
                <a:tab pos="233363" algn="l"/>
              </a:tabLst>
            </a:pPr>
            <a:r>
              <a:rPr lang="en-US" sz="2000" dirty="0">
                <a:solidFill>
                  <a:srgbClr val="6B6F6F"/>
                </a:solidFill>
                <a:latin typeface="Candara"/>
                <a:cs typeface="Candara"/>
              </a:rPr>
              <a:t>	5,077 acres of natural forest</a:t>
            </a:r>
          </a:p>
          <a:p>
            <a:pPr>
              <a:tabLst>
                <a:tab pos="233363" algn="l"/>
              </a:tabLst>
            </a:pPr>
            <a:r>
              <a:rPr lang="en-US" sz="2000" dirty="0">
                <a:solidFill>
                  <a:srgbClr val="6B6F6F"/>
                </a:solidFill>
                <a:latin typeface="Candara"/>
                <a:cs typeface="Candara"/>
              </a:rPr>
              <a:t>	1,625 acres of pasture</a:t>
            </a:r>
          </a:p>
          <a:p>
            <a:pPr>
              <a:tabLst>
                <a:tab pos="233363" algn="l"/>
              </a:tabLst>
            </a:pPr>
            <a:r>
              <a:rPr lang="en-US" sz="2000" dirty="0">
                <a:solidFill>
                  <a:srgbClr val="6B6F6F"/>
                </a:solidFill>
                <a:latin typeface="Candara"/>
                <a:cs typeface="Candara"/>
              </a:rPr>
              <a:t>	883 acres of wetlands</a:t>
            </a:r>
          </a:p>
          <a:p>
            <a:pPr>
              <a:tabLst>
                <a:tab pos="233363" algn="l"/>
              </a:tabLst>
            </a:pPr>
            <a:r>
              <a:rPr lang="en-US" sz="2000" dirty="0">
                <a:solidFill>
                  <a:srgbClr val="6B6F6F"/>
                </a:solidFill>
                <a:latin typeface="Candara"/>
                <a:cs typeface="Candara"/>
              </a:rPr>
              <a:t>	2,189 acres of managed forest</a:t>
            </a:r>
            <a:endParaRPr lang="en-US" sz="2000" dirty="0">
              <a:solidFill>
                <a:srgbClr val="6B6F6F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3035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251" y="187004"/>
            <a:ext cx="4378778" cy="221193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UPPER OCONEE WATERSHED CONSERVATION EASEMENT LANDS</a:t>
            </a:r>
            <a:endParaRPr lang="en-US" sz="2400" dirty="0"/>
          </a:p>
        </p:txBody>
      </p:sp>
      <p:pic>
        <p:nvPicPr>
          <p:cNvPr id="4" name="Picture 3" descr="ALT Logo - 2012 w text black.png"/>
          <p:cNvPicPr>
            <a:picLocks noChangeAspect="1"/>
          </p:cNvPicPr>
          <p:nvPr/>
        </p:nvPicPr>
        <p:blipFill>
          <a:blip r:embed="rId2" cstate="print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79" y="4254877"/>
            <a:ext cx="1505294" cy="12683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9" r="23493"/>
          <a:stretch/>
        </p:blipFill>
        <p:spPr>
          <a:xfrm>
            <a:off x="4601029" y="187004"/>
            <a:ext cx="4368800" cy="53409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3550" y="1426338"/>
            <a:ext cx="36272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2000" b="1" dirty="0" smtClean="0">
                <a:solidFill>
                  <a:srgbClr val="6B6F6F"/>
                </a:solidFill>
                <a:latin typeface="Candara"/>
                <a:cs typeface="Candara"/>
              </a:rPr>
              <a:t>3,550 acres </a:t>
            </a:r>
            <a:r>
              <a:rPr lang="en-US" sz="2000" dirty="0" smtClean="0">
                <a:solidFill>
                  <a:srgbClr val="6B6F6F"/>
                </a:solidFill>
                <a:latin typeface="Candara"/>
                <a:cs typeface="Candara"/>
              </a:rPr>
              <a:t>permanently protected for agriculture, natural resource, and open space</a:t>
            </a:r>
          </a:p>
          <a:p>
            <a:pPr marL="0" lvl="2"/>
            <a:endParaRPr lang="en-US" sz="2000" dirty="0" smtClean="0">
              <a:solidFill>
                <a:srgbClr val="6B6F6F"/>
              </a:solidFill>
              <a:latin typeface="Candara"/>
              <a:cs typeface="Candara"/>
            </a:endParaRPr>
          </a:p>
          <a:p>
            <a:pPr marL="0" lvl="2"/>
            <a:r>
              <a:rPr lang="en-US" sz="2000" dirty="0" smtClean="0">
                <a:solidFill>
                  <a:srgbClr val="6B6F6F"/>
                </a:solidFill>
                <a:latin typeface="Candara"/>
                <a:cs typeface="Candara"/>
              </a:rPr>
              <a:t>Provide </a:t>
            </a:r>
            <a:r>
              <a:rPr lang="en-US" sz="2000" b="1" dirty="0" smtClean="0">
                <a:solidFill>
                  <a:srgbClr val="6B6F6F"/>
                </a:solidFill>
                <a:latin typeface="Candara"/>
                <a:cs typeface="Candara"/>
              </a:rPr>
              <a:t>$7.5 million</a:t>
            </a:r>
            <a:r>
              <a:rPr lang="en-US" sz="2000" dirty="0" smtClean="0">
                <a:solidFill>
                  <a:srgbClr val="6B6F6F"/>
                </a:solidFill>
                <a:latin typeface="Candara"/>
                <a:cs typeface="Candara"/>
              </a:rPr>
              <a:t> benefits in air quality, biodiversity protection, water quality, and recreation</a:t>
            </a:r>
            <a:endParaRPr lang="en-US" sz="2000" dirty="0">
              <a:solidFill>
                <a:srgbClr val="6B6F6F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21467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378" y="2282448"/>
            <a:ext cx="190937" cy="2868601"/>
          </a:xfrm>
          <a:prstGeom prst="rect">
            <a:avLst/>
          </a:prstGeom>
          <a:solidFill>
            <a:srgbClr val="6B6F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9237" y="2282448"/>
            <a:ext cx="190937" cy="2868601"/>
          </a:xfrm>
          <a:prstGeom prst="rect">
            <a:avLst/>
          </a:prstGeom>
          <a:solidFill>
            <a:srgbClr val="8EC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30096" y="2282448"/>
            <a:ext cx="190937" cy="2868601"/>
          </a:xfrm>
          <a:prstGeom prst="rect">
            <a:avLst/>
          </a:prstGeom>
          <a:solidFill>
            <a:srgbClr val="8EC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10955" y="2282448"/>
            <a:ext cx="190937" cy="2868601"/>
          </a:xfrm>
          <a:prstGeom prst="rect">
            <a:avLst/>
          </a:prstGeom>
          <a:solidFill>
            <a:srgbClr val="8EC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91814" y="2282448"/>
            <a:ext cx="190937" cy="2868601"/>
          </a:xfrm>
          <a:prstGeom prst="rect">
            <a:avLst/>
          </a:prstGeom>
          <a:solidFill>
            <a:srgbClr val="8EC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72673" y="2282448"/>
            <a:ext cx="190937" cy="2868601"/>
          </a:xfrm>
          <a:prstGeom prst="rect">
            <a:avLst/>
          </a:prstGeom>
          <a:solidFill>
            <a:srgbClr val="8EC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53532" y="2282448"/>
            <a:ext cx="190937" cy="2868601"/>
          </a:xfrm>
          <a:prstGeom prst="rect">
            <a:avLst/>
          </a:prstGeom>
          <a:solidFill>
            <a:srgbClr val="8EC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34390" y="2282448"/>
            <a:ext cx="190937" cy="2868601"/>
          </a:xfrm>
          <a:prstGeom prst="rect">
            <a:avLst/>
          </a:prstGeom>
          <a:solidFill>
            <a:srgbClr val="8EC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5246" y="2282448"/>
            <a:ext cx="190937" cy="2868601"/>
          </a:xfrm>
          <a:prstGeom prst="rect">
            <a:avLst/>
          </a:prstGeom>
          <a:solidFill>
            <a:srgbClr val="8EC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06967" y="1465007"/>
            <a:ext cx="138772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6B6F6F"/>
                </a:solidFill>
                <a:latin typeface="Candara"/>
                <a:cs typeface="Candara"/>
              </a:rPr>
              <a:t>Owner</a:t>
            </a:r>
            <a:endParaRPr lang="en-US" b="1" dirty="0"/>
          </a:p>
        </p:txBody>
      </p:sp>
      <p:pic>
        <p:nvPicPr>
          <p:cNvPr id="4" name="Picture 3" descr="ALT Logo - 2012 no text black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68" y="1296643"/>
            <a:ext cx="1072369" cy="906407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77371" y="1780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8ECC7E"/>
                </a:solidFill>
                <a:latin typeface="Candara"/>
                <a:ea typeface="+mj-ea"/>
                <a:cs typeface="Candara"/>
              </a:defRPr>
            </a:lvl1pPr>
          </a:lstStyle>
          <a:p>
            <a:r>
              <a:rPr lang="en-US" dirty="0" smtClean="0"/>
              <a:t>WHAT IS A CONSERVATION EASEMENT (CE)?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1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CE?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68378" y="2282448"/>
            <a:ext cx="190937" cy="2868601"/>
          </a:xfrm>
          <a:prstGeom prst="rect">
            <a:avLst/>
          </a:prstGeom>
          <a:solidFill>
            <a:srgbClr val="6B6F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9237" y="2282448"/>
            <a:ext cx="190937" cy="2868601"/>
          </a:xfrm>
          <a:prstGeom prst="rect">
            <a:avLst/>
          </a:prstGeom>
          <a:solidFill>
            <a:srgbClr val="8EC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30096" y="2282448"/>
            <a:ext cx="190937" cy="2868601"/>
          </a:xfrm>
          <a:prstGeom prst="rect">
            <a:avLst/>
          </a:prstGeom>
          <a:solidFill>
            <a:srgbClr val="8EC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10955" y="2282448"/>
            <a:ext cx="190937" cy="2868601"/>
          </a:xfrm>
          <a:prstGeom prst="rect">
            <a:avLst/>
          </a:prstGeom>
          <a:solidFill>
            <a:srgbClr val="8ECC7E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1814" y="2282448"/>
            <a:ext cx="190937" cy="2868601"/>
          </a:xfrm>
          <a:prstGeom prst="rect">
            <a:avLst/>
          </a:prstGeom>
          <a:solidFill>
            <a:srgbClr val="8ECC7E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72673" y="2282448"/>
            <a:ext cx="190937" cy="2868601"/>
          </a:xfrm>
          <a:prstGeom prst="rect">
            <a:avLst/>
          </a:prstGeom>
          <a:solidFill>
            <a:srgbClr val="8ECC7E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3532" y="2282448"/>
            <a:ext cx="190937" cy="2868601"/>
          </a:xfrm>
          <a:prstGeom prst="rect">
            <a:avLst/>
          </a:prstGeom>
          <a:solidFill>
            <a:srgbClr val="8ECC7E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34390" y="2282448"/>
            <a:ext cx="190937" cy="2868601"/>
          </a:xfrm>
          <a:prstGeom prst="rect">
            <a:avLst/>
          </a:prstGeom>
          <a:solidFill>
            <a:srgbClr val="8ECC7E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5246" y="2282448"/>
            <a:ext cx="190937" cy="2868601"/>
          </a:xfrm>
          <a:prstGeom prst="rect">
            <a:avLst/>
          </a:prstGeom>
          <a:solidFill>
            <a:srgbClr val="8ECC7E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pic>
        <p:nvPicPr>
          <p:cNvPr id="4" name="Picture 3" descr="ALT Logo - 2012 no text blac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68" y="1296643"/>
            <a:ext cx="1072369" cy="906407"/>
          </a:xfrm>
          <a:prstGeom prst="rect">
            <a:avLst/>
          </a:prstGeom>
        </p:spPr>
      </p:pic>
      <p:pic>
        <p:nvPicPr>
          <p:cNvPr id="21" name="Picture 20" descr="Screen Shot 2015-11-04 at 07.24.2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88" y="1036733"/>
            <a:ext cx="1407465" cy="1632043"/>
          </a:xfrm>
          <a:prstGeom prst="rect">
            <a:avLst/>
          </a:prstGeom>
          <a:ln w="3175" cmpd="sng">
            <a:solidFill>
              <a:schemeClr val="bg1">
                <a:lumMod val="50000"/>
              </a:schemeClr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1106967" y="1465007"/>
            <a:ext cx="138772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6B6F6F"/>
                </a:solidFill>
                <a:latin typeface="Candara"/>
                <a:cs typeface="Candara"/>
              </a:rPr>
              <a:t>Owner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134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CE?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68378" y="2282448"/>
            <a:ext cx="190937" cy="2868601"/>
          </a:xfrm>
          <a:prstGeom prst="rect">
            <a:avLst/>
          </a:prstGeom>
          <a:solidFill>
            <a:srgbClr val="6B6F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9237" y="2282448"/>
            <a:ext cx="190937" cy="2868601"/>
          </a:xfrm>
          <a:prstGeom prst="rect">
            <a:avLst/>
          </a:prstGeom>
          <a:solidFill>
            <a:srgbClr val="8EC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30096" y="2282448"/>
            <a:ext cx="190937" cy="2868601"/>
          </a:xfrm>
          <a:prstGeom prst="rect">
            <a:avLst/>
          </a:prstGeom>
          <a:solidFill>
            <a:srgbClr val="8EC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10955" y="2282448"/>
            <a:ext cx="190937" cy="2868601"/>
          </a:xfrm>
          <a:prstGeom prst="rect">
            <a:avLst/>
          </a:prstGeom>
          <a:noFill/>
          <a:ln w="19050" cmpd="sng">
            <a:solidFill>
              <a:srgbClr val="8ECC7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1814" y="2282448"/>
            <a:ext cx="190937" cy="2868601"/>
          </a:xfrm>
          <a:prstGeom prst="rect">
            <a:avLst/>
          </a:prstGeom>
          <a:noFill/>
          <a:ln w="19050" cmpd="sng">
            <a:solidFill>
              <a:srgbClr val="8ECC7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72673" y="2282448"/>
            <a:ext cx="190937" cy="2868601"/>
          </a:xfrm>
          <a:prstGeom prst="rect">
            <a:avLst/>
          </a:prstGeom>
          <a:noFill/>
          <a:ln w="19050" cmpd="sng">
            <a:solidFill>
              <a:srgbClr val="8ECC7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3532" y="2282448"/>
            <a:ext cx="190937" cy="2868601"/>
          </a:xfrm>
          <a:prstGeom prst="rect">
            <a:avLst/>
          </a:prstGeom>
          <a:noFill/>
          <a:ln w="19050" cmpd="sng">
            <a:solidFill>
              <a:srgbClr val="8ECC7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34390" y="2282448"/>
            <a:ext cx="190937" cy="2868601"/>
          </a:xfrm>
          <a:prstGeom prst="rect">
            <a:avLst/>
          </a:prstGeom>
          <a:noFill/>
          <a:ln w="19050" cmpd="sng">
            <a:solidFill>
              <a:srgbClr val="8ECC7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5246" y="2282448"/>
            <a:ext cx="190937" cy="2868601"/>
          </a:xfrm>
          <a:prstGeom prst="rect">
            <a:avLst/>
          </a:prstGeom>
          <a:noFill/>
          <a:ln w="19050" cmpd="sng">
            <a:solidFill>
              <a:srgbClr val="8ECC7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pic>
        <p:nvPicPr>
          <p:cNvPr id="4" name="Picture 3" descr="ALT Logo - 2012 no text blac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68" y="1296643"/>
            <a:ext cx="1072369" cy="90640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073429" y="2282448"/>
            <a:ext cx="190937" cy="2868601"/>
          </a:xfrm>
          <a:prstGeom prst="rect">
            <a:avLst/>
          </a:prstGeom>
          <a:solidFill>
            <a:srgbClr val="8EC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54288" y="2282448"/>
            <a:ext cx="190937" cy="2868601"/>
          </a:xfrm>
          <a:prstGeom prst="rect">
            <a:avLst/>
          </a:prstGeom>
          <a:solidFill>
            <a:srgbClr val="8EC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35147" y="2282448"/>
            <a:ext cx="190937" cy="2868601"/>
          </a:xfrm>
          <a:prstGeom prst="rect">
            <a:avLst/>
          </a:prstGeom>
          <a:solidFill>
            <a:srgbClr val="8EC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916006" y="2282448"/>
            <a:ext cx="190937" cy="2868601"/>
          </a:xfrm>
          <a:prstGeom prst="rect">
            <a:avLst/>
          </a:prstGeom>
          <a:solidFill>
            <a:srgbClr val="8EC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196864" y="2282448"/>
            <a:ext cx="190937" cy="2868601"/>
          </a:xfrm>
          <a:prstGeom prst="rect">
            <a:avLst/>
          </a:prstGeom>
          <a:solidFill>
            <a:srgbClr val="8EC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77720" y="2282448"/>
            <a:ext cx="190937" cy="2868601"/>
          </a:xfrm>
          <a:prstGeom prst="rect">
            <a:avLst/>
          </a:prstGeom>
          <a:solidFill>
            <a:srgbClr val="8EC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Screen Shot 2015-11-04 at 07.24.2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88" y="1036733"/>
            <a:ext cx="1407465" cy="1632043"/>
          </a:xfrm>
          <a:prstGeom prst="rect">
            <a:avLst/>
          </a:prstGeom>
          <a:ln w="3175" cmpd="sng">
            <a:solidFill>
              <a:srgbClr val="7F7F7F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1106967" y="1465007"/>
            <a:ext cx="138772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6B6F6F"/>
                </a:solidFill>
                <a:latin typeface="Candara"/>
                <a:cs typeface="Candara"/>
              </a:rPr>
              <a:t>Owner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559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VALUATION OF A 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1746" y="2131472"/>
            <a:ext cx="6111170" cy="470698"/>
          </a:xfrm>
          <a:prstGeom prst="rect">
            <a:avLst/>
          </a:prstGeom>
          <a:solidFill>
            <a:srgbClr val="8ECC7E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750" y="1473885"/>
            <a:ext cx="4747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6B6F6F"/>
                </a:solidFill>
                <a:latin typeface="Candara"/>
                <a:cs typeface="Candara"/>
              </a:rPr>
              <a:t>Fair Market Value </a:t>
            </a:r>
            <a:r>
              <a:rPr lang="en-US" sz="3200" dirty="0" smtClean="0">
                <a:solidFill>
                  <a:srgbClr val="6B6F6F"/>
                </a:solidFill>
                <a:latin typeface="Candara"/>
                <a:cs typeface="Candara"/>
              </a:rPr>
              <a:t>(before)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1750" y="2785698"/>
            <a:ext cx="4613563" cy="6432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6B6F6F"/>
                </a:solidFill>
                <a:latin typeface="Candara"/>
                <a:cs typeface="Candara"/>
              </a:rPr>
              <a:t>encumbered value (after)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1750" y="4013885"/>
            <a:ext cx="330411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6B6F6F"/>
                </a:solidFill>
                <a:latin typeface="Candara"/>
                <a:cs typeface="Candara"/>
              </a:rPr>
              <a:t>CE value: (30-80%)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1746" y="3422346"/>
            <a:ext cx="2294004" cy="517768"/>
          </a:xfrm>
          <a:prstGeom prst="rect">
            <a:avLst/>
          </a:prstGeom>
          <a:solidFill>
            <a:srgbClr val="8ECC7E"/>
          </a:solidFill>
          <a:ln w="19050" cmpd="sng">
            <a:solidFill>
              <a:srgbClr val="8ECC7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25750" y="4603533"/>
            <a:ext cx="3870451" cy="517768"/>
          </a:xfrm>
          <a:prstGeom prst="rect">
            <a:avLst/>
          </a:prstGeom>
          <a:solidFill>
            <a:srgbClr val="6B6F6F"/>
          </a:solidFill>
          <a:ln w="28575" cmpd="sng">
            <a:solidFill>
              <a:srgbClr val="6B6F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83418" y="3422345"/>
            <a:ext cx="3912784" cy="517768"/>
          </a:xfrm>
          <a:prstGeom prst="rect">
            <a:avLst/>
          </a:prstGeom>
          <a:noFill/>
          <a:ln w="19050" cmpd="sng">
            <a:solidFill>
              <a:srgbClr val="8ECC7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1747" y="4598964"/>
            <a:ext cx="2294004" cy="517768"/>
          </a:xfrm>
          <a:prstGeom prst="rect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2237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ACEP-ALE CE </a:t>
            </a:r>
            <a:r>
              <a:rPr lang="en-US" dirty="0" smtClean="0"/>
              <a:t>PURCHASE</a:t>
            </a:r>
            <a:endParaRPr lang="en-US" dirty="0"/>
          </a:p>
        </p:txBody>
      </p:sp>
      <p:sp>
        <p:nvSpPr>
          <p:cNvPr id="14" name="Rectangle 1028"/>
          <p:cNvSpPr txBox="1">
            <a:spLocks noChangeArrowheads="1"/>
          </p:cNvSpPr>
          <p:nvPr/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500"/>
              </a:spcBef>
              <a:buFont typeface="Arial" panose="020B0604020202020204" pitchFamily="34" charset="0"/>
              <a:buNone/>
              <a:defRPr sz="3200" kern="1200">
                <a:solidFill>
                  <a:srgbClr val="6B6F6F"/>
                </a:solidFill>
                <a:latin typeface="Candara"/>
                <a:ea typeface="+mn-ea"/>
                <a:cs typeface="Candara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6B6F6F"/>
                </a:solidFill>
                <a:latin typeface="Candara"/>
                <a:ea typeface="+mn-ea"/>
                <a:cs typeface="Candara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6B6F6F"/>
                </a:solidFill>
                <a:latin typeface="Candara"/>
                <a:ea typeface="+mn-ea"/>
                <a:cs typeface="Candara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ACEP </a:t>
            </a:r>
            <a:r>
              <a:rPr lang="en-US" dirty="0" smtClean="0"/>
              <a:t>= Agricultural Conservation Easement </a:t>
            </a:r>
            <a:r>
              <a:rPr lang="en-US" dirty="0" smtClean="0"/>
              <a:t>Program</a:t>
            </a:r>
          </a:p>
          <a:p>
            <a:r>
              <a:rPr lang="en-US" dirty="0" smtClean="0"/>
              <a:t>ALE = Agricultural Land Easements</a:t>
            </a:r>
            <a:endParaRPr lang="en-US" dirty="0" smtClean="0"/>
          </a:p>
          <a:p>
            <a:r>
              <a:rPr lang="en-US" dirty="0" smtClean="0"/>
              <a:t>Natural Resources Conservation District (NRCS) </a:t>
            </a:r>
            <a:r>
              <a:rPr lang="en-US" dirty="0" smtClean="0"/>
              <a:t>program to purchase </a:t>
            </a:r>
            <a:r>
              <a:rPr lang="en-US" dirty="0" smtClean="0"/>
              <a:t>Conservation Easements </a:t>
            </a:r>
            <a:r>
              <a:rPr lang="en-US" dirty="0" smtClean="0"/>
              <a:t>on Ag 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VALUATION OF A </a:t>
            </a:r>
            <a:r>
              <a:rPr lang="en-US" dirty="0" smtClean="0"/>
              <a:t>CE, ACEP-ALE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1746" y="2131472"/>
            <a:ext cx="6111170" cy="470698"/>
          </a:xfrm>
          <a:prstGeom prst="rect">
            <a:avLst/>
          </a:prstGeom>
          <a:solidFill>
            <a:srgbClr val="8ECC7E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750" y="1473885"/>
            <a:ext cx="250461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6B6F6F"/>
                </a:solidFill>
                <a:latin typeface="Candara"/>
                <a:cs typeface="Candara"/>
              </a:rPr>
              <a:t>FMV (before)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1750" y="2785698"/>
            <a:ext cx="4613563" cy="6432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6B6F6F"/>
                </a:solidFill>
                <a:latin typeface="Candara"/>
                <a:cs typeface="Candara"/>
              </a:rPr>
              <a:t>encumbered value (after)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1750" y="4013885"/>
            <a:ext cx="330411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6B6F6F"/>
                </a:solidFill>
                <a:latin typeface="Candara"/>
                <a:cs typeface="Candara"/>
              </a:rPr>
              <a:t>CE value: (30-80%)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1746" y="3422346"/>
            <a:ext cx="2294004" cy="517768"/>
          </a:xfrm>
          <a:prstGeom prst="rect">
            <a:avLst/>
          </a:prstGeom>
          <a:solidFill>
            <a:srgbClr val="8ECC7E"/>
          </a:solidFill>
          <a:ln w="19050" cmpd="sng">
            <a:solidFill>
              <a:srgbClr val="8ECC7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25750" y="4603533"/>
            <a:ext cx="3870451" cy="517768"/>
          </a:xfrm>
          <a:prstGeom prst="rect">
            <a:avLst/>
          </a:prstGeom>
          <a:solidFill>
            <a:srgbClr val="6B6F6F"/>
          </a:solidFill>
          <a:ln w="28575" cmpd="sng">
            <a:solidFill>
              <a:srgbClr val="6B6F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83418" y="3422345"/>
            <a:ext cx="3912784" cy="517768"/>
          </a:xfrm>
          <a:prstGeom prst="rect">
            <a:avLst/>
          </a:prstGeom>
          <a:noFill/>
          <a:ln w="19050" cmpd="sng">
            <a:solidFill>
              <a:srgbClr val="8ECC7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1747" y="4598964"/>
            <a:ext cx="2294004" cy="517768"/>
          </a:xfrm>
          <a:prstGeom prst="rect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ECC7E"/>
                </a:solidFill>
              </a:ln>
              <a:noFill/>
            </a:endParaRPr>
          </a:p>
        </p:txBody>
      </p:sp>
      <p:sp>
        <p:nvSpPr>
          <p:cNvPr id="15" name="Donut 14"/>
          <p:cNvSpPr/>
          <p:nvPr/>
        </p:nvSpPr>
        <p:spPr>
          <a:xfrm>
            <a:off x="2518833" y="4159252"/>
            <a:ext cx="4476753" cy="1386417"/>
          </a:xfrm>
          <a:prstGeom prst="donut">
            <a:avLst>
              <a:gd name="adj" fmla="val 5794"/>
            </a:avLst>
          </a:prstGeom>
          <a:solidFill>
            <a:srgbClr val="8EC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9007</TotalTime>
  <Words>426</Words>
  <Application>Microsoft Office PowerPoint</Application>
  <PresentationFormat>On-screen Show (16:10)</PresentationFormat>
  <Paragraphs>99</Paragraphs>
  <Slides>18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PROTECTING THE UPPER OCONEE RIVER WATERSHED WITH CONSERVATION EASEMENTS &amp; ACEP-ALE</vt:lpstr>
      <vt:lpstr>ALT’S CONSERVATION EASEMENTS</vt:lpstr>
      <vt:lpstr>UPPER OCONEE WATERSHED CONSERVATION EASEMENT LANDS</vt:lpstr>
      <vt:lpstr>PowerPoint Presentation</vt:lpstr>
      <vt:lpstr>WHAT IS A CE?</vt:lpstr>
      <vt:lpstr>WHAT IS A CE?</vt:lpstr>
      <vt:lpstr>VALUATION OF A CE</vt:lpstr>
      <vt:lpstr>ACEP-ALE CE PURCHASE</vt:lpstr>
      <vt:lpstr>VALUATION OF A CE, ACEP-ALE</vt:lpstr>
      <vt:lpstr>FRPP / ACEP CE PURCHASE</vt:lpstr>
      <vt:lpstr>FRPP / ACEP CE PURCHASE</vt:lpstr>
      <vt:lpstr>FRPP / ACEP CE PURCHASE</vt:lpstr>
      <vt:lpstr>FRPP / ACEP CE PURCHASE</vt:lpstr>
      <vt:lpstr>FRPP / ACEP CE PURCHASE</vt:lpstr>
      <vt:lpstr>ALT’S FRPP/ACEP-ALE PROJECTS</vt:lpstr>
      <vt:lpstr>FRPP / ACEP CE PURCHASE</vt:lpstr>
      <vt:lpstr>FRPP / ACEP CE OUTREACH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Steps to Completing a Conservation Easement for the National Resources Conservation Service Agricultural Conservation Easement Program (ACEP)  Agricultural Land Easement (ALE) Program</dc:title>
  <dc:creator>ALT</dc:creator>
  <cp:lastModifiedBy>Cons. Director</cp:lastModifiedBy>
  <cp:revision>198</cp:revision>
  <dcterms:created xsi:type="dcterms:W3CDTF">2014-08-12T17:27:41Z</dcterms:created>
  <dcterms:modified xsi:type="dcterms:W3CDTF">2016-09-28T14:57:44Z</dcterms:modified>
</cp:coreProperties>
</file>